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Outfit Black"/>
      <p:bold r:id="rId19"/>
    </p:embeddedFont>
    <p:embeddedFont>
      <p:font typeface="Plus Jakarta Sans"/>
      <p:regular r:id="rId20"/>
      <p:bold r:id="rId21"/>
      <p:italic r:id="rId22"/>
      <p:boldItalic r:id="rId23"/>
    </p:embeddedFont>
    <p:embeddedFont>
      <p:font typeface="Outfit"/>
      <p:regular r:id="rId24"/>
      <p:bold r:id="rId25"/>
    </p:embeddedFont>
    <p:embeddedFont>
      <p:font typeface="Plus Jakarta Sans SemiBold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0" roundtripDataSignature="AMtx7mj9NBifopnC1Lz769XI8sh4blIN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CDA70A-D37F-4BB0-AB86-8E78998797DD}">
  <a:tblStyle styleId="{0ACDA70A-D37F-4BB0-AB86-8E78998797D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usJakartaSans-regular.fntdata"/><Relationship Id="rId22" Type="http://schemas.openxmlformats.org/officeDocument/2006/relationships/font" Target="fonts/PlusJakartaSans-italic.fntdata"/><Relationship Id="rId21" Type="http://schemas.openxmlformats.org/officeDocument/2006/relationships/font" Target="fonts/PlusJakartaSans-bold.fntdata"/><Relationship Id="rId24" Type="http://schemas.openxmlformats.org/officeDocument/2006/relationships/font" Target="fonts/Outfit-regular.fntdata"/><Relationship Id="rId23" Type="http://schemas.openxmlformats.org/officeDocument/2006/relationships/font" Target="fonts/PlusJakarta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lusJakartaSansSemiBold-regular.fntdata"/><Relationship Id="rId25" Type="http://schemas.openxmlformats.org/officeDocument/2006/relationships/font" Target="fonts/Outfit-bold.fntdata"/><Relationship Id="rId28" Type="http://schemas.openxmlformats.org/officeDocument/2006/relationships/font" Target="fonts/PlusJakartaSansSemiBold-italic.fntdata"/><Relationship Id="rId27" Type="http://schemas.openxmlformats.org/officeDocument/2006/relationships/font" Target="fonts/PlusJakartaSansSemi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lusJakartaSans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OutfitBlack-bold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02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620375" y="3810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264438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571500" y="59055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264438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035367" y="2333625"/>
            <a:ext cx="10121265" cy="146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50"/>
              <a:buFont typeface="Arial"/>
              <a:buNone/>
            </a:pPr>
            <a:r>
              <a:rPr b="1" i="0" lang="en-US" sz="525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DOSSIER DE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25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 SPONSORING &amp; PARTENARIAT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276350" y="3990975"/>
            <a:ext cx="9639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26664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12ème Conférence Africaine sur la Santé et les Droits Sexuels (ASCHR 2026)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10620375" y="381000"/>
            <a:ext cx="1000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455545" y="700087"/>
            <a:ext cx="7281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Thème de la 12ème Édition</a:t>
            </a:r>
            <a:endParaRPr b="0" i="0" sz="1400" u="none" cap="none" strike="noStrike">
              <a:solidFill>
                <a:srgbClr val="2666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809750" y="1614487"/>
            <a:ext cx="85725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D9E02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« Santé et Droits Sexuels et Reproductifs des adolescent·e·s et des jeunes en Afrique face aux crises multiformes 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5524500" y="3414712"/>
            <a:ext cx="1143000" cy="762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601575" y="3728475"/>
            <a:ext cx="76530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5240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000"/>
              <a:buFont typeface="Plus Jakarta Sans"/>
              <a:buAutoNum type="arabicPeriod"/>
            </a:pPr>
            <a:r>
              <a:rPr b="0" i="0" lang="en-US" sz="20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Financement durable des DSSR</a:t>
            </a:r>
            <a:endParaRPr b="0" i="0" sz="2000" u="none" cap="none" strike="noStrike">
              <a:solidFill>
                <a:srgbClr val="334155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000"/>
              <a:buFont typeface="Plus Jakarta Sans"/>
              <a:buAutoNum type="arabicPeriod"/>
            </a:pPr>
            <a:r>
              <a:rPr b="0" i="0" lang="en-US" sz="20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Dynamiques anti-droits et politiques conservatrices</a:t>
            </a:r>
            <a:endParaRPr b="0" i="0" sz="2000" u="none" cap="none" strike="noStrike">
              <a:solidFill>
                <a:srgbClr val="334155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000"/>
              <a:buFont typeface="Plus Jakarta Sans"/>
              <a:buAutoNum type="arabicPeriod"/>
            </a:pPr>
            <a:r>
              <a:rPr b="0" i="0" lang="en-US" sz="20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DSSR en contextes humanitaires et fragiles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000"/>
              <a:buFont typeface="Plus Jakarta Sans"/>
              <a:buAutoNum type="arabicPeriod"/>
            </a:pPr>
            <a:r>
              <a:rPr b="0" i="0" lang="en-US" sz="20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DSSR des adolescent·e·s et des jeunes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000"/>
              <a:buFont typeface="Plus Jakarta Sans"/>
              <a:buAutoNum type="arabicPeriod"/>
            </a:pPr>
            <a:r>
              <a:rPr b="0" i="0" lang="en-US" sz="20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Lutte contre les violences basées sur le genre (VBG)</a:t>
            </a:r>
            <a:endParaRPr b="0" i="0" sz="2000" u="none" cap="none" strike="noStrike">
              <a:solidFill>
                <a:srgbClr val="334155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0111" y="3096111"/>
            <a:ext cx="4666277" cy="466627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413025" y="1385750"/>
            <a:ext cx="120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CONTEXTE &amp; JUSTIFICATION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0"/>
            <a:ext cx="95400" cy="5715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952500" y="2743200"/>
            <a:ext cx="10668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Démographie :</a:t>
            </a: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60% de la population africaine a moins de 25 ans. Un levier de développement majeur.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952500" y="3205162"/>
            <a:ext cx="10668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Défis persistants :</a:t>
            </a: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VIH/SIDA, grossesses adolescentes, mariages précoces et violences sexistes.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952500" y="3667125"/>
            <a:ext cx="10668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Crises multiformes :</a:t>
            </a: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Déclin des financements, instabilité politique et montée des programmes anti-droits.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952500" y="4129087"/>
            <a:ext cx="10668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Opportunité :</a:t>
            </a: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Renforcer la redevabilité des engagements institutionnels (Protocole de Maputo).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781300"/>
            <a:ext cx="2095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243262"/>
            <a:ext cx="2095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705225"/>
            <a:ext cx="2095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167187"/>
            <a:ext cx="20955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1469" y="4438650"/>
            <a:ext cx="5819030" cy="65246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190500" y="1156925"/>
            <a:ext cx="120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THÈME &amp; OBJECTIFS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0" y="0"/>
            <a:ext cx="95400" cy="5715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5801469" y="2243137"/>
            <a:ext cx="6110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« SANTÉ ET DROITS SEXUELS ET REPRODUCTIFS FACE AUX CRISES MULTIFORMES. 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5801469" y="3433762"/>
            <a:ext cx="5819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Objectif Global :</a:t>
            </a: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Contribuer au renforcement durable des DSSR des adolescent.e.s et des jeunes en Afrique par des réponses coordonnées.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5991969" y="4629150"/>
            <a:ext cx="54381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4438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Convergence politique, technique et scientifique.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2243125"/>
            <a:ext cx="5387024" cy="303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000" y="2315625"/>
            <a:ext cx="5580750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10620375" y="3810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264438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1047750" y="2238375"/>
            <a:ext cx="4810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Dates 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02 au 05 septembre 2026</a:t>
            </a:r>
            <a:r>
              <a:rPr b="0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1047750" y="3048000"/>
            <a:ext cx="48101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Lieu 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Conakry, République de Guinée.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047750" y="3571875"/>
            <a:ext cx="481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Haut Patronage 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Sous la Présidence de Mme la ministre de la Santé et de l'Hygiène Publique.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1047750" y="4381500"/>
            <a:ext cx="48101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Thème 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« Santé et Droits Sexuels et Reproductifs des adolescent·e·s et des jeunes en Afrique face aux crises multiformes 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571500" y="2238375"/>
            <a:ext cx="4000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571500" y="3048000"/>
            <a:ext cx="4000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571500" y="3571875"/>
            <a:ext cx="4000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571500" y="4381500"/>
            <a:ext cx="4000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571500" y="57150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L'ÉVÉNEMENT EN BREF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8408" y="2329765"/>
            <a:ext cx="5482650" cy="308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528762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8875" y="1528762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810000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8875" y="3810000"/>
            <a:ext cx="5381625" cy="199548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190500" y="0"/>
            <a:ext cx="120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4 RAISONS DE NOUS REJOINDRE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0" y="0"/>
            <a:ext cx="95400" cy="5715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11163300" y="6086475"/>
            <a:ext cx="74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664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952500" y="1909750"/>
            <a:ext cx="2232000" cy="9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4"/>
              <a:buFont typeface="Arial"/>
              <a:buNone/>
            </a:pPr>
            <a:r>
              <a:rPr b="1" i="0" lang="en-US" sz="6204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500+</a:t>
            </a:r>
            <a:endParaRPr b="0" i="0" sz="6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952500" y="2829630"/>
            <a:ext cx="46197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0" i="0" lang="en-US" sz="17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participant·e·s attendu·e·s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6619875" y="1909762"/>
            <a:ext cx="4850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1" i="0" lang="en-US" sz="6200" u="none" cap="none" strike="noStrike">
                <a:solidFill>
                  <a:srgbClr val="D9E021"/>
                </a:solidFill>
                <a:latin typeface="Outfit"/>
                <a:ea typeface="Outfit"/>
                <a:cs typeface="Outfit"/>
                <a:sym typeface="Outfit"/>
              </a:rPr>
              <a:t>30+</a:t>
            </a:r>
            <a:endParaRPr b="0" i="0" sz="6200" u="none" cap="none" strike="noStrike">
              <a:solidFill>
                <a:srgbClr val="D9E0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6619875" y="2716445"/>
            <a:ext cx="4619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pays représentés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952500" y="4191000"/>
            <a:ext cx="4850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1" i="0" lang="en-US" sz="6200" u="none" cap="none" strike="noStrike">
                <a:solidFill>
                  <a:schemeClr val="accent6"/>
                </a:solidFill>
                <a:latin typeface="Outfit"/>
                <a:ea typeface="Outfit"/>
                <a:cs typeface="Outfit"/>
                <a:sym typeface="Outfit"/>
              </a:rPr>
              <a:t>12ème</a:t>
            </a:r>
            <a:endParaRPr b="0" i="0" sz="62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6619875" y="4191000"/>
            <a:ext cx="4850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1" i="0" lang="en-US" sz="62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30+</a:t>
            </a:r>
            <a:endParaRPr b="0" i="0" sz="6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068000" y="5049655"/>
            <a:ext cx="46197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0" i="0" lang="en-US" sz="17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édition depuis 1998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6619838" y="5049655"/>
            <a:ext cx="46197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0" i="0" lang="en-US" sz="17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Organisation d’Afrique  représentées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64438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/>
        </p:nvSpPr>
        <p:spPr>
          <a:xfrm>
            <a:off x="10620375" y="3810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571500" y="59055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5524500" y="1990725"/>
            <a:ext cx="1143000" cy="762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3070621" y="2352675"/>
            <a:ext cx="6050756" cy="1809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25"/>
              <a:buFont typeface="Arial"/>
              <a:buNone/>
            </a:pPr>
            <a:r>
              <a:rPr b="1" i="0" lang="en-US" sz="5625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Pourquoi soutenir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625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 l'ASCHR 2026 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0" name="Google Shape;1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528762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8875" y="1528762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810000"/>
            <a:ext cx="538162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3" name="Google Shape;17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8875" y="3810000"/>
            <a:ext cx="5381625" cy="199548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 txBox="1"/>
          <p:nvPr/>
        </p:nvSpPr>
        <p:spPr>
          <a:xfrm>
            <a:off x="190500" y="0"/>
            <a:ext cx="120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4 raisons de rejoindre l'ASCHR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0" y="0"/>
            <a:ext cx="95400" cy="571500"/>
          </a:xfrm>
          <a:prstGeom prst="rect">
            <a:avLst/>
          </a:prstGeom>
          <a:solidFill>
            <a:srgbClr val="D9E0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11163300" y="6086475"/>
            <a:ext cx="74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664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952500" y="1909762"/>
            <a:ext cx="4850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en-US" sz="1404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VISIBILITÉ RÉGIONALE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952500" y="2281237"/>
            <a:ext cx="4619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Présence sur tous les supports: site officiel, programme, réseaux sociaux et backdrop de conférence.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6619875" y="1909762"/>
            <a:ext cx="4850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en-US" sz="1404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IMPACT DROITS HUMAINS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6619875" y="2281237"/>
            <a:ext cx="46197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Affichez un engagement concret en faveur des droits sexuels et du leadership des jeunes en Afrique.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952500" y="4191000"/>
            <a:ext cx="4850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en-US" sz="1404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RÉSEAUTAGE STRATÉGIQUE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952500" y="4562475"/>
            <a:ext cx="4619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Rencontrez face-à-face les décideurs, chercheurs et partenaires techniques qui façonnent les politiques continentales.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6619875" y="4191000"/>
            <a:ext cx="4850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en-US" sz="1404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TRIBUNE POLITIQUE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6619875" y="4562475"/>
            <a:ext cx="46197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Prenez la parole devant plus de 500 décideurs africains : allocution en plénière ou atelier thématique.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9" name="Google Shape;1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328862"/>
            <a:ext cx="3492549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9799" y="2328862"/>
            <a:ext cx="3492549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8099" y="2328862"/>
            <a:ext cx="3492549" cy="30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 txBox="1"/>
          <p:nvPr/>
        </p:nvSpPr>
        <p:spPr>
          <a:xfrm>
            <a:off x="571500" y="59055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264438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857250" y="3490912"/>
            <a:ext cx="224028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Leadership Politique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857250" y="3919537"/>
            <a:ext cx="2921049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Positionnez-vous comme un rempart contre les dynamiques anti-droits et un fervent défenseur du Protocole de Maputo.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4635549" y="3490912"/>
            <a:ext cx="2330291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Influence de l'Agenda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4635549" y="3919537"/>
            <a:ext cx="2921049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Participez directement à la formulation des recommandations opérationnelles et du plan d'action régional.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 txBox="1"/>
          <p:nvPr/>
        </p:nvSpPr>
        <p:spPr>
          <a:xfrm>
            <a:off x="8413849" y="3490912"/>
            <a:ext cx="247030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Garantie d'Espace Sûr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8413849" y="3919537"/>
            <a:ext cx="2921049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Soutenez l'inclusion des jeunes ruraux et des groupes marginalisés via des mécanismes de safeguarding stricts.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99" name="Google Shape;19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250" y="2786062"/>
            <a:ext cx="37147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0" name="Google Shape;20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35549" y="2786062"/>
            <a:ext cx="4286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3849" y="2786062"/>
            <a:ext cx="4286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9"/>
          <p:cNvSpPr txBox="1"/>
          <p:nvPr/>
        </p:nvSpPr>
        <p:spPr>
          <a:xfrm>
            <a:off x="571500" y="57150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VALEUR STRATÉGIQUE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" name="Google Shape;207;p10"/>
          <p:cNvGraphicFramePr/>
          <p:nvPr/>
        </p:nvGraphicFramePr>
        <p:xfrm>
          <a:off x="571500" y="8334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{0ACDA70A-D37F-4BB0-AB86-8E78998797DD}</a:tableStyleId>
              </a:tblPr>
              <a:tblGrid>
                <a:gridCol w="2522475"/>
                <a:gridCol w="2076450"/>
                <a:gridCol w="3068825"/>
                <a:gridCol w="3381225"/>
              </a:tblGrid>
              <a:tr h="12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D9E021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Niveau de Sponsoring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44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D9E021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Investissement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44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D9E021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Prise de Parole &amp; Présence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44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D9E021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Visibilité &amp; Accès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4438"/>
                    </a:solidFill>
                  </a:tcPr>
                </a:tc>
              </a:tr>
              <a:tr h="12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PLATINE</a:t>
                      </a: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Partenaire Stratégique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50 000 USD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1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(~45 000 EUR)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Allocution officielle plénière (5-10 min).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Session satellite dédiée).</a:t>
                      </a:r>
                      <a:endParaRPr b="0" i="0" sz="1350" u="none" cap="none" strike="noStrike">
                        <a:solidFill>
                          <a:srgbClr val="334155"/>
                        </a:solidFill>
                        <a:latin typeface="Plus Jakarta Sans"/>
                        <a:ea typeface="Plus Jakarta Sans"/>
                        <a:cs typeface="Plus Jakarta Sans"/>
                        <a:sym typeface="Plus Jakarta San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Rencontre B2B avec les decideurs</a:t>
                      </a:r>
                      <a:endParaRPr sz="1350" u="none" cap="none" strike="noStrike">
                        <a:solidFill>
                          <a:srgbClr val="334155"/>
                        </a:solidFill>
                        <a:latin typeface="Plus Jakarta Sans"/>
                        <a:ea typeface="Plus Jakarta Sans"/>
                        <a:cs typeface="Plus Jakarta Sans"/>
                        <a:sym typeface="Plus Jakarta Sans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10 inscriptions. Stand premium.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 Logo premium, Mention rapport scientifique</a:t>
                      </a:r>
                      <a:r>
                        <a:rPr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et autre supports</a:t>
                      </a: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GOLD</a:t>
                      </a: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Partenaire Majeur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25 000 USD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1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(~22 500 EUR)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Atelier thématique 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Mention de soutien dans le rapport.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6 inscriptions. Stand standard.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Logo proéminent (backdrop, site).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12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SILVER</a:t>
                      </a: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Partenaire Engagé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10 000 USD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1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(~9 000 EUR)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Appui aux thématiques transversales.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3 inscriptions. Petit stand.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Logo sur site web et programme imprimé.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0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BRONZE</a:t>
                      </a: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Contributeur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5 000 USD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0" i="1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(~4 500 EUR)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Soutien militant.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 inscription.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Logo sur la page officielle des partenaires.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208" name="Google Shape;208;p10"/>
          <p:cNvSpPr/>
          <p:nvPr/>
        </p:nvSpPr>
        <p:spPr>
          <a:xfrm>
            <a:off x="571500" y="1819275"/>
            <a:ext cx="25224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3093987" y="1819275"/>
            <a:ext cx="20764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5170437" y="1819275"/>
            <a:ext cx="30688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8239273" y="1819275"/>
            <a:ext cx="33812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571500" y="3276600"/>
            <a:ext cx="25224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3093987" y="3276600"/>
            <a:ext cx="20764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5170437" y="3276600"/>
            <a:ext cx="30688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8239273" y="3276600"/>
            <a:ext cx="33812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571500" y="4476750"/>
            <a:ext cx="25224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3093987" y="4476750"/>
            <a:ext cx="20764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5170437" y="4476750"/>
            <a:ext cx="30688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8239273" y="4476750"/>
            <a:ext cx="33812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571500" y="5676900"/>
            <a:ext cx="25224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3093987" y="5676900"/>
            <a:ext cx="20764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5170437" y="5676900"/>
            <a:ext cx="30688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8239273" y="5676900"/>
            <a:ext cx="33812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571500" y="-23812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GRILLE TARIFAIRE ET NIVEAUX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/>
          <p:nvPr/>
        </p:nvSpPr>
        <p:spPr>
          <a:xfrm>
            <a:off x="571500" y="571500"/>
            <a:ext cx="5550693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64438"/>
                </a:solidFill>
                <a:latin typeface="Outfit"/>
                <a:ea typeface="Outfit"/>
                <a:cs typeface="Outfit"/>
                <a:sym typeface="Outfit"/>
              </a:rPr>
              <a:t>OPPORTUNITÉS SUR MESURE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30" name="Google Shape;23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1"/>
          <p:cNvSpPr txBox="1"/>
          <p:nvPr/>
        </p:nvSpPr>
        <p:spPr>
          <a:xfrm>
            <a:off x="571500" y="1857375"/>
            <a:ext cx="5550693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Espace Jeunesse &amp; Innovations (15 000 USD)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571500" y="2619375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7415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Soutenez le leadership des jeunes avec un co-branding exclusif de cet espace dédié.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571500" y="3476625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Espace Sûr &amp; Safeguarding (10 000 USD)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571500" y="3905250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7415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Financez directement les dispositifs d'accessibilité et de prévention des violences.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571500" y="4762500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26664A"/>
                </a:solidFill>
                <a:latin typeface="Outfit"/>
                <a:ea typeface="Outfit"/>
                <a:cs typeface="Outfit"/>
                <a:sym typeface="Outfit"/>
              </a:rPr>
              <a:t>Bourses d'Inclusion (Dès 5 000 USD)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571500" y="5191125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7415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Aidez les participant·e·s des zones rurales ou en crise humanitaire à nous rejoindre.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1"/>
          <p:cNvPicPr preferRelativeResize="0"/>
          <p:nvPr/>
        </p:nvPicPr>
        <p:blipFill rotWithShape="1">
          <a:blip r:embed="rId4">
            <a:alphaModFix/>
          </a:blip>
          <a:srcRect b="34930" l="0" r="0" t="0"/>
          <a:stretch/>
        </p:blipFill>
        <p:spPr>
          <a:xfrm>
            <a:off x="6334125" y="0"/>
            <a:ext cx="592824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64438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 txBox="1"/>
          <p:nvPr/>
        </p:nvSpPr>
        <p:spPr>
          <a:xfrm>
            <a:off x="10620375" y="3810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2"/>
          <p:cNvSpPr txBox="1"/>
          <p:nvPr/>
        </p:nvSpPr>
        <p:spPr>
          <a:xfrm>
            <a:off x="571500" y="5905500"/>
            <a:ext cx="10001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D9E021"/>
                </a:solidFill>
                <a:latin typeface="Outfit Black"/>
                <a:ea typeface="Outfit Black"/>
                <a:cs typeface="Outfit Black"/>
                <a:sym typeface="Outfit Black"/>
              </a:rPr>
              <a:t>+++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2"/>
          <p:cNvSpPr txBox="1"/>
          <p:nvPr/>
        </p:nvSpPr>
        <p:spPr>
          <a:xfrm>
            <a:off x="295275" y="1833562"/>
            <a:ext cx="11601450" cy="962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D9E021"/>
                </a:solidFill>
                <a:latin typeface="Outfit"/>
                <a:ea typeface="Outfit"/>
                <a:cs typeface="Outfit"/>
                <a:sym typeface="Outfit"/>
              </a:rPr>
              <a:t>Rejoignez la ligne de front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2"/>
          <p:cNvSpPr txBox="1"/>
          <p:nvPr/>
        </p:nvSpPr>
        <p:spPr>
          <a:xfrm>
            <a:off x="571500" y="2986087"/>
            <a:ext cx="11049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Soutenez la santé et les droits sexuels en Afrique.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2"/>
          <p:cNvSpPr txBox="1"/>
          <p:nvPr/>
        </p:nvSpPr>
        <p:spPr>
          <a:xfrm>
            <a:off x="571500" y="3919537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D9E02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sponsoring@acshr2026.org | www.acshr2026.org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47" name="Google Shape;24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5887" y="4605337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8" name="Google Shape;2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1687" y="460533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9" name="Google Shape;24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15112" y="4605337"/>
            <a:ext cx="38100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